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8" r:id="rId2"/>
    <p:sldId id="380" r:id="rId3"/>
    <p:sldId id="382" r:id="rId4"/>
    <p:sldId id="381" r:id="rId5"/>
    <p:sldId id="383" r:id="rId6"/>
    <p:sldId id="384" r:id="rId7"/>
    <p:sldId id="385" r:id="rId8"/>
    <p:sldId id="387" r:id="rId9"/>
    <p:sldId id="388" r:id="rId10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380"/>
            <p14:sldId id="382"/>
            <p14:sldId id="381"/>
            <p14:sldId id="383"/>
            <p14:sldId id="384"/>
            <p14:sldId id="385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9" autoAdjust="0"/>
    <p:restoredTop sz="94648" autoAdjust="0"/>
  </p:normalViewPr>
  <p:slideViewPr>
    <p:cSldViewPr snapToGrid="0" showGuides="1">
      <p:cViewPr varScale="1">
        <p:scale>
          <a:sx n="58" d="100"/>
          <a:sy n="58" d="100"/>
        </p:scale>
        <p:origin x="952" y="232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>
                <a:latin typeface="Montserrat SemiBold" panose="00000700000000000000" pitchFamily="50" charset="0"/>
              </a:rPr>
              <a:t> click on it and “Send To Back”.</a:t>
            </a:r>
            <a:endParaRPr lang="en-US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www.biorxiv.org/content/10.1101/2020.04.19.049254v2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Analysis of smoking status impact on molecular mechanisms of SARS-CoV-2 viral entry through single-cell sequencing experiments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1661" y="9432746"/>
            <a:ext cx="890067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Author: Mateusz Urbanek</a:t>
            </a:r>
          </a:p>
          <a:p>
            <a:pPr algn="ctr"/>
            <a:r>
              <a:rPr lang="en-GB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Supervisor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: </a:t>
            </a:r>
            <a:r>
              <a:rPr lang="pl-PL" b="1" spc="6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PhD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 Anna Papież</a:t>
            </a: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995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987E5B1-62FB-426B-8CA9-D0F5118E1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155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Data loading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Helper function for loading type agnostic files – works with CSV, TSV, and HDF5 files</a:t>
            </a:r>
          </a:p>
          <a:p>
            <a:pPr marL="742950" indent="-742950">
              <a:buAutoNum type="arabicPeriod"/>
            </a:pPr>
            <a:r>
              <a:rPr lang="en-GB" b="1" dirty="0"/>
              <a:t>Calculating number of expressed genes and building a histogram out of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3BF90-074D-85A8-A054-BE21C55C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QC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Calculate number of Mitochondrial and Ribosomal RNA for each cell</a:t>
            </a:r>
          </a:p>
          <a:p>
            <a:pPr marL="742950" indent="-742950">
              <a:buAutoNum type="arabicPeriod"/>
            </a:pPr>
            <a:r>
              <a:rPr lang="en-GB" b="1" dirty="0"/>
              <a:t>Plotting histogram of both metrics</a:t>
            </a:r>
          </a:p>
          <a:p>
            <a:pPr marL="742950" indent="-742950">
              <a:buAutoNum type="arabicPeriod"/>
            </a:pP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DB85-FC00-C105-5EF5-E068261B0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308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QC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Plot number of molecules detected per cell (</a:t>
            </a:r>
            <a:r>
              <a:rPr lang="en-GB" b="1" dirty="0" err="1"/>
              <a:t>nCounts_RNA</a:t>
            </a:r>
            <a:r>
              <a:rPr lang="en-GB" b="1" dirty="0"/>
              <a:t>), number of genes detected per cell (</a:t>
            </a:r>
            <a:r>
              <a:rPr lang="en-GB" b="1" dirty="0" err="1"/>
              <a:t>nFeatures_RNA</a:t>
            </a:r>
            <a:r>
              <a:rPr lang="en-GB" b="1" dirty="0"/>
              <a:t>) and other metrics as violin plot to visualize distribution between datasets.</a:t>
            </a:r>
          </a:p>
          <a:p>
            <a:pPr marL="742950" indent="-742950">
              <a:buAutoNum type="arabicPeriod"/>
            </a:pPr>
            <a:r>
              <a:rPr lang="en-GB" b="1" dirty="0"/>
              <a:t>Calculate additional QC metrices for </a:t>
            </a:r>
            <a:r>
              <a:rPr lang="en-GB" b="1" dirty="0" err="1"/>
              <a:t>nFeatures_RNA</a:t>
            </a:r>
            <a:r>
              <a:rPr lang="en-GB" b="1" dirty="0"/>
              <a:t> and </a:t>
            </a:r>
            <a:r>
              <a:rPr lang="en-GB" b="1" dirty="0" err="1"/>
              <a:t>nCounts_RNA</a:t>
            </a:r>
            <a:endParaRPr lang="en-GB" b="1" dirty="0"/>
          </a:p>
          <a:p>
            <a:pPr marL="1657350" lvl="1" indent="-742950">
              <a:buAutoNum type="arabicPeriod"/>
            </a:pPr>
            <a:r>
              <a:rPr lang="en-GB" b="1" dirty="0"/>
              <a:t>Min</a:t>
            </a:r>
          </a:p>
          <a:p>
            <a:pPr marL="1657350" lvl="1" indent="-742950">
              <a:buAutoNum type="arabicPeriod"/>
            </a:pPr>
            <a:r>
              <a:rPr lang="en-GB" b="1" dirty="0"/>
              <a:t>Max</a:t>
            </a:r>
          </a:p>
          <a:p>
            <a:pPr marL="1657350" lvl="1" indent="-742950">
              <a:buAutoNum type="arabicPeriod"/>
            </a:pPr>
            <a:r>
              <a:rPr lang="en-GB" b="1" dirty="0"/>
              <a:t>Median</a:t>
            </a:r>
          </a:p>
          <a:p>
            <a:pPr marL="1657350" lvl="1" indent="-742950">
              <a:buAutoNum type="arabicPeriod"/>
            </a:pPr>
            <a:r>
              <a:rPr lang="en-GB" b="1" dirty="0"/>
              <a:t>Standard Deviation</a:t>
            </a:r>
          </a:p>
          <a:p>
            <a:pPr marL="1657350" lvl="1" indent="-742950">
              <a:buAutoNum type="arabicPeriod"/>
            </a:pPr>
            <a:r>
              <a:rPr lang="en-GB" b="1" dirty="0"/>
              <a:t>95</a:t>
            </a:r>
            <a:r>
              <a:rPr lang="en-GB" b="1" baseline="30000" dirty="0"/>
              <a:t>th</a:t>
            </a:r>
            <a:r>
              <a:rPr lang="en-GB" b="1" dirty="0"/>
              <a:t> quantile</a:t>
            </a:r>
          </a:p>
          <a:p>
            <a:pPr marL="742950" indent="-742950">
              <a:buAutoNum type="arabicPeriod"/>
            </a:pP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9C53D4-1A11-E971-51D4-963CEB38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QC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Plot feature scatters to visualize cut-off areas:</a:t>
            </a:r>
          </a:p>
          <a:p>
            <a:pPr marL="1657350" lvl="1" indent="-742950">
              <a:buAutoNum type="arabicPeriod"/>
            </a:pPr>
            <a:r>
              <a:rPr lang="en-GB" b="1" dirty="0"/>
              <a:t>Delete all cells with more than 5% of ribosomal and mitochondrial RNA</a:t>
            </a:r>
          </a:p>
          <a:p>
            <a:pPr marL="1657350" lvl="1" indent="-742950">
              <a:buAutoNum type="arabicPeriod"/>
            </a:pPr>
            <a:r>
              <a:rPr lang="en-GB" b="1" dirty="0"/>
              <a:t>Delete cells with less than 500 genes detected per cell</a:t>
            </a:r>
          </a:p>
          <a:p>
            <a:pPr marL="1657350" lvl="1" indent="-742950">
              <a:buAutoNum type="arabicPeriod"/>
            </a:pPr>
            <a:r>
              <a:rPr lang="en-GB" b="1" dirty="0"/>
              <a:t>Delete cells with more than 95</a:t>
            </a:r>
            <a:r>
              <a:rPr lang="en-GB" b="1" baseline="30000" dirty="0"/>
              <a:t>th</a:t>
            </a:r>
            <a:r>
              <a:rPr lang="en-GB" b="1" dirty="0"/>
              <a:t> quantile of molecules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C7FA5-6FB6-13A3-DFA8-9525C6A2E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107" y="775977"/>
            <a:ext cx="7956375" cy="5786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4222DC-EAB8-FE09-25BD-77DB9B1B1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292834"/>
            <a:ext cx="7956374" cy="57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5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Normalization and scaling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Normalize the data (log normalization)</a:t>
            </a:r>
          </a:p>
          <a:p>
            <a:pPr marL="742950" indent="-742950">
              <a:buAutoNum type="arabicPeriod"/>
            </a:pPr>
            <a:r>
              <a:rPr lang="en-GB" b="1" dirty="0"/>
              <a:t>Calculate variances for each gene</a:t>
            </a:r>
          </a:p>
          <a:p>
            <a:pPr marL="742950" indent="-742950">
              <a:buAutoNum type="arabicPeriod"/>
            </a:pPr>
            <a:r>
              <a:rPr lang="en-GB" b="1" dirty="0"/>
              <a:t>Using Gaussian Mixture Models determine the threshold for selecting the genes with highest variance</a:t>
            </a:r>
          </a:p>
          <a:p>
            <a:pPr marL="742950" indent="-742950">
              <a:buAutoNum type="arabicPeriod"/>
            </a:pPr>
            <a:r>
              <a:rPr lang="en-GB" b="1" dirty="0"/>
              <a:t>Scale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02EE7-CA6C-062B-5D04-0587C2AD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538" y="1658976"/>
            <a:ext cx="9423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Performing Dimensionality Reduction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E4D1F-4242-67F7-A9A0-6234467DB3E5}"/>
              </a:ext>
            </a:extLst>
          </p:cNvPr>
          <p:cNvSpPr txBox="1"/>
          <p:nvPr/>
        </p:nvSpPr>
        <p:spPr>
          <a:xfrm>
            <a:off x="2827292" y="4281055"/>
            <a:ext cx="9364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Running PCA and ICA</a:t>
            </a:r>
          </a:p>
          <a:p>
            <a:pPr marL="742950" indent="-742950">
              <a:buAutoNum type="arabicPeriod"/>
            </a:pPr>
            <a:r>
              <a:rPr lang="en-GB" b="1" dirty="0"/>
              <a:t>Creation of Elbow Plot based on PCA</a:t>
            </a:r>
          </a:p>
          <a:p>
            <a:pPr marL="742950" indent="-742950">
              <a:buAutoNum type="arabicPeriod"/>
            </a:pPr>
            <a:r>
              <a:rPr lang="en-GB" b="1" dirty="0"/>
              <a:t>Determination of inflection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79C1-AB5D-C5D7-E8BC-E7A36C261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281055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Clustering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E4D1F-4242-67F7-A9A0-6234467DB3E5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Cluster cells</a:t>
            </a:r>
          </a:p>
          <a:p>
            <a:pPr marL="742950" indent="-742950">
              <a:buAutoNum type="arabicPeriod"/>
            </a:pPr>
            <a:r>
              <a:rPr lang="en-GB" b="1" dirty="0"/>
              <a:t>Dimensionality reduction using UMAP (and </a:t>
            </a:r>
            <a:r>
              <a:rPr lang="en-GB" b="1" dirty="0" err="1"/>
              <a:t>tSNE</a:t>
            </a:r>
            <a:r>
              <a:rPr lang="en-GB" b="1" dirty="0"/>
              <a:t>)</a:t>
            </a:r>
          </a:p>
          <a:p>
            <a:pPr marL="742950" indent="-742950">
              <a:buAutoNum type="arabicPeriod"/>
            </a:pPr>
            <a:r>
              <a:rPr lang="en-GB" b="1" dirty="0"/>
              <a:t>Plot UMAP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8E208-3C3C-319C-EB22-57EBD5A2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1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TODO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E4D1F-4242-67F7-A9A0-6234467DB3E5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Marker gene detection</a:t>
            </a:r>
          </a:p>
          <a:p>
            <a:pPr marL="742950" indent="-742950">
              <a:buAutoNum type="arabicPeriod"/>
            </a:pPr>
            <a:r>
              <a:rPr lang="en-GB" b="1" dirty="0"/>
              <a:t>Cell type annotation</a:t>
            </a:r>
          </a:p>
          <a:p>
            <a:pPr marL="742950" indent="-742950">
              <a:buAutoNum type="arabicPeriod"/>
            </a:pPr>
            <a:r>
              <a:rPr lang="en-GB" b="1" dirty="0"/>
              <a:t>Compare the obtained results with the result achieved in </a:t>
            </a:r>
            <a:r>
              <a:rPr lang="en-GB" b="1" dirty="0">
                <a:hlinkClick r:id="rId2"/>
              </a:rPr>
              <a:t>original publication</a:t>
            </a:r>
            <a:endParaRPr lang="en-GB" b="1" dirty="0"/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B730FB7A-70AE-96C7-8233-777515552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235887"/>
            <a:ext cx="10548938" cy="766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0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5244</TotalTime>
  <Words>295</Words>
  <Application>Microsoft Macintosh PowerPoint</Application>
  <PresentationFormat>Custom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Barlow SCK SemiBold</vt:lpstr>
      <vt:lpstr>Calibri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Mateusz Urbanek (mateurb418)</cp:lastModifiedBy>
  <cp:revision>927</cp:revision>
  <dcterms:created xsi:type="dcterms:W3CDTF">2016-06-20T18:47:00Z</dcterms:created>
  <dcterms:modified xsi:type="dcterms:W3CDTF">2022-04-19T13:46:15Z</dcterms:modified>
</cp:coreProperties>
</file>